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0"/>
  </p:notesMasterIdLst>
  <p:sldIdLst>
    <p:sldId id="256" r:id="rId2"/>
    <p:sldId id="260" r:id="rId3"/>
    <p:sldId id="262" r:id="rId4"/>
    <p:sldId id="306" r:id="rId5"/>
    <p:sldId id="307" r:id="rId6"/>
    <p:sldId id="308" r:id="rId7"/>
    <p:sldId id="265" r:id="rId8"/>
    <p:sldId id="284" r:id="rId9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Righteous" panose="020B0604020202020204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6C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F25942-4A13-4243-9537-FFA05710A8B4}">
  <a:tblStyle styleId="{D2F25942-4A13-4243-9537-FFA05710A8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0" autoAdjust="0"/>
    <p:restoredTop sz="94773" autoAdjust="0"/>
  </p:normalViewPr>
  <p:slideViewPr>
    <p:cSldViewPr snapToGrid="0">
      <p:cViewPr varScale="1">
        <p:scale>
          <a:sx n="104" d="100"/>
          <a:sy n="104" d="100"/>
        </p:scale>
        <p:origin x="1363" y="72"/>
      </p:cViewPr>
      <p:guideLst/>
    </p:cSldViewPr>
  </p:slideViewPr>
  <p:notesTextViewPr>
    <p:cViewPr>
      <p:scale>
        <a:sx n="400" d="100"/>
        <a:sy n="4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edab296b8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edab296b8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f26c6b1b82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f26c6b1b82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f0370779cf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f0370779cf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f0370779cf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f0370779cf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9079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>
          <a:extLst>
            <a:ext uri="{FF2B5EF4-FFF2-40B4-BE49-F238E27FC236}">
              <a16:creationId xmlns:a16="http://schemas.microsoft.com/office/drawing/2014/main" id="{ABD83655-6D13-32D4-3A26-AA10A8BCA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f2779dbbd3_0_13:notes">
            <a:extLst>
              <a:ext uri="{FF2B5EF4-FFF2-40B4-BE49-F238E27FC236}">
                <a16:creationId xmlns:a16="http://schemas.microsoft.com/office/drawing/2014/main" id="{634D1A79-7F9A-5AFA-B877-38E05A6687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f2779dbbd3_0_13:notes">
            <a:extLst>
              <a:ext uri="{FF2B5EF4-FFF2-40B4-BE49-F238E27FC236}">
                <a16:creationId xmlns:a16="http://schemas.microsoft.com/office/drawing/2014/main" id="{A316FE37-9255-E6B5-2FF3-0F37D9636F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7329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f2779dbbd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f2779dbbd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f58d6fef3e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f58d6fef3e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4778500" y="833888"/>
            <a:ext cx="3650400" cy="27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78500" y="3791788"/>
            <a:ext cx="2874900" cy="6687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236475" y="0"/>
            <a:ext cx="1675550" cy="847850"/>
            <a:chOff x="7236475" y="0"/>
            <a:chExt cx="1675550" cy="847850"/>
          </a:xfrm>
        </p:grpSpPr>
        <p:sp>
          <p:nvSpPr>
            <p:cNvPr id="12" name="Google Shape;12;p2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7412313" y="563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412313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556288" y="563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556288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720000" y="1252475"/>
            <a:ext cx="3668700" cy="16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720000" y="2937325"/>
            <a:ext cx="3668700" cy="11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DD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58" name="Google Shape;58;p7"/>
          <p:cNvGrpSpPr/>
          <p:nvPr/>
        </p:nvGrpSpPr>
        <p:grpSpPr>
          <a:xfrm>
            <a:off x="-1622800" y="541161"/>
            <a:ext cx="2337900" cy="560387"/>
            <a:chOff x="6135125" y="2934550"/>
            <a:chExt cx="2337900" cy="701975"/>
          </a:xfrm>
        </p:grpSpPr>
        <p:sp>
          <p:nvSpPr>
            <p:cNvPr id="59" name="Google Shape;59;p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 txBox="1">
            <a:spLocks noGrp="1"/>
          </p:cNvSpPr>
          <p:nvPr>
            <p:ph type="title"/>
          </p:nvPr>
        </p:nvSpPr>
        <p:spPr>
          <a:xfrm>
            <a:off x="2290025" y="1802525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subTitle" idx="1"/>
          </p:nvPr>
        </p:nvSpPr>
        <p:spPr>
          <a:xfrm>
            <a:off x="2036250" y="2600725"/>
            <a:ext cx="5071500" cy="12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4" name="Google Shape;94;p9"/>
          <p:cNvSpPr/>
          <p:nvPr/>
        </p:nvSpPr>
        <p:spPr>
          <a:xfrm>
            <a:off x="8166550" y="1386056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9"/>
          <p:cNvSpPr/>
          <p:nvPr/>
        </p:nvSpPr>
        <p:spPr>
          <a:xfrm>
            <a:off x="8162550" y="535006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9"/>
          <p:cNvGrpSpPr/>
          <p:nvPr/>
        </p:nvGrpSpPr>
        <p:grpSpPr>
          <a:xfrm>
            <a:off x="8428875" y="4375124"/>
            <a:ext cx="2337900" cy="560387"/>
            <a:chOff x="6135125" y="2934550"/>
            <a:chExt cx="2337900" cy="701975"/>
          </a:xfrm>
        </p:grpSpPr>
        <p:sp>
          <p:nvSpPr>
            <p:cNvPr id="97" name="Google Shape;97;p9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9"/>
          <p:cNvSpPr/>
          <p:nvPr/>
        </p:nvSpPr>
        <p:spPr>
          <a:xfrm>
            <a:off x="267620" y="36645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"/>
          <p:cNvSpPr txBox="1">
            <a:spLocks noGrp="1"/>
          </p:cNvSpPr>
          <p:nvPr>
            <p:ph type="title"/>
          </p:nvPr>
        </p:nvSpPr>
        <p:spPr>
          <a:xfrm>
            <a:off x="1388175" y="885525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72" name="Google Shape;172;p14"/>
          <p:cNvSpPr txBox="1">
            <a:spLocks noGrp="1"/>
          </p:cNvSpPr>
          <p:nvPr>
            <p:ph type="subTitle" idx="1"/>
          </p:nvPr>
        </p:nvSpPr>
        <p:spPr>
          <a:xfrm>
            <a:off x="1795350" y="3414825"/>
            <a:ext cx="5553300" cy="6156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3" name="Google Shape;173;p14"/>
          <p:cNvSpPr/>
          <p:nvPr/>
        </p:nvSpPr>
        <p:spPr>
          <a:xfrm rot="10800000">
            <a:off x="8034192" y="216375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" name="Google Shape;174;p14"/>
          <p:cNvGrpSpPr/>
          <p:nvPr/>
        </p:nvGrpSpPr>
        <p:grpSpPr>
          <a:xfrm rot="10800000">
            <a:off x="7755892" y="1088325"/>
            <a:ext cx="201100" cy="204325"/>
            <a:chOff x="3375338" y="419625"/>
            <a:chExt cx="201100" cy="204325"/>
          </a:xfrm>
        </p:grpSpPr>
        <p:sp>
          <p:nvSpPr>
            <p:cNvPr id="175" name="Google Shape;175;p14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14"/>
          <p:cNvGrpSpPr/>
          <p:nvPr/>
        </p:nvGrpSpPr>
        <p:grpSpPr>
          <a:xfrm>
            <a:off x="-1622800" y="4375124"/>
            <a:ext cx="2337900" cy="560387"/>
            <a:chOff x="6135125" y="2934550"/>
            <a:chExt cx="2337900" cy="701975"/>
          </a:xfrm>
        </p:grpSpPr>
        <p:sp>
          <p:nvSpPr>
            <p:cNvPr id="180" name="Google Shape;180;p14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4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4"/>
          <p:cNvSpPr/>
          <p:nvPr/>
        </p:nvSpPr>
        <p:spPr>
          <a:xfrm>
            <a:off x="310" y="742437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4"/>
          <p:cNvSpPr/>
          <p:nvPr/>
        </p:nvSpPr>
        <p:spPr>
          <a:xfrm>
            <a:off x="160303" y="876128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4"/>
          <p:cNvSpPr/>
          <p:nvPr/>
        </p:nvSpPr>
        <p:spPr>
          <a:xfrm>
            <a:off x="160303" y="1219581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4"/>
          <p:cNvSpPr/>
          <p:nvPr/>
        </p:nvSpPr>
        <p:spPr>
          <a:xfrm>
            <a:off x="495251" y="876128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4"/>
          <p:cNvSpPr/>
          <p:nvPr/>
        </p:nvSpPr>
        <p:spPr>
          <a:xfrm>
            <a:off x="495251" y="1219581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4"/>
          <p:cNvSpPr/>
          <p:nvPr/>
        </p:nvSpPr>
        <p:spPr>
          <a:xfrm rot="5400000">
            <a:off x="-1430" y="1437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4"/>
          <p:cNvSpPr/>
          <p:nvPr/>
        </p:nvSpPr>
        <p:spPr>
          <a:xfrm rot="-5400000">
            <a:off x="-1430" y="1499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 txBox="1">
            <a:spLocks noGrp="1"/>
          </p:cNvSpPr>
          <p:nvPr>
            <p:ph type="title"/>
          </p:nvPr>
        </p:nvSpPr>
        <p:spPr>
          <a:xfrm>
            <a:off x="2646100" y="357200"/>
            <a:ext cx="5782800" cy="11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31"/>
          <p:cNvSpPr txBox="1">
            <a:spLocks noGrp="1"/>
          </p:cNvSpPr>
          <p:nvPr>
            <p:ph type="subTitle" idx="1"/>
          </p:nvPr>
        </p:nvSpPr>
        <p:spPr>
          <a:xfrm>
            <a:off x="4572000" y="1706450"/>
            <a:ext cx="3856800" cy="440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31"/>
          <p:cNvSpPr txBox="1"/>
          <p:nvPr/>
        </p:nvSpPr>
        <p:spPr>
          <a:xfrm>
            <a:off x="3087400" y="3896300"/>
            <a:ext cx="53415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 and infographics &amp; images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lt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480" name="Google Shape;480;p31"/>
          <p:cNvSpPr txBox="1">
            <a:spLocks noGrp="1"/>
          </p:cNvSpPr>
          <p:nvPr>
            <p:ph type="subTitle" idx="2"/>
          </p:nvPr>
        </p:nvSpPr>
        <p:spPr>
          <a:xfrm>
            <a:off x="5524900" y="2319500"/>
            <a:ext cx="2904000" cy="6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31"/>
          <p:cNvSpPr/>
          <p:nvPr/>
        </p:nvSpPr>
        <p:spPr>
          <a:xfrm rot="5400000" flipH="1">
            <a:off x="711463" y="1379988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31"/>
          <p:cNvSpPr/>
          <p:nvPr/>
        </p:nvSpPr>
        <p:spPr>
          <a:xfrm rot="5400000" flipH="1">
            <a:off x="715100" y="539000"/>
            <a:ext cx="837375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1"/>
          <p:cNvSpPr/>
          <p:nvPr/>
        </p:nvSpPr>
        <p:spPr>
          <a:xfrm rot="5400000" flipH="1">
            <a:off x="713088" y="536988"/>
            <a:ext cx="841400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" name="Google Shape;484;p31"/>
          <p:cNvGrpSpPr/>
          <p:nvPr/>
        </p:nvGrpSpPr>
        <p:grpSpPr>
          <a:xfrm rot="5400000" flipH="1">
            <a:off x="1549225" y="1379600"/>
            <a:ext cx="844650" cy="838175"/>
            <a:chOff x="513200" y="2286375"/>
            <a:chExt cx="844650" cy="838175"/>
          </a:xfrm>
        </p:grpSpPr>
        <p:sp>
          <p:nvSpPr>
            <p:cNvPr id="485" name="Google Shape;485;p31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1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1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1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1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1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3" name="Google Shape;493;p31"/>
          <p:cNvSpPr/>
          <p:nvPr/>
        </p:nvSpPr>
        <p:spPr>
          <a:xfrm rot="5400000" flipH="1">
            <a:off x="1552863" y="538613"/>
            <a:ext cx="837375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31"/>
          <p:cNvSpPr/>
          <p:nvPr/>
        </p:nvSpPr>
        <p:spPr>
          <a:xfrm flipH="1">
            <a:off x="715100" y="419261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35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8" r:id="rId5"/>
    <p:sldLayoutId id="2147483660" r:id="rId6"/>
    <p:sldLayoutId id="2147483677" r:id="rId7"/>
    <p:sldLayoutId id="2147483678" r:id="rId8"/>
    <p:sldLayoutId id="214748367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generated/sklearn.tree.DecisionTreeRegressor.html#sklearn.tree.DecisionTreeRegressor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hyperlink" Target="https://scikit-learn.org/stable/auto_examples/ensemble/plot_forest_hist_grad_boosting_comparison.html#sphx-glr-auto-examples-ensemble-plot-forest-hist-grad-boosting-comparison-py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31sylvestor01@gmail.co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6"/>
          <p:cNvSpPr txBox="1">
            <a:spLocks noGrp="1"/>
          </p:cNvSpPr>
          <p:nvPr>
            <p:ph type="title"/>
          </p:nvPr>
        </p:nvSpPr>
        <p:spPr>
          <a:xfrm>
            <a:off x="4778500" y="833887"/>
            <a:ext cx="3365131" cy="28150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DATA SCIENCE </a:t>
            </a:r>
            <a:br>
              <a:rPr lang="en" sz="5500" dirty="0"/>
            </a:br>
            <a:r>
              <a:rPr lang="en" sz="2000" dirty="0"/>
              <a:t>Financial Risk Detection</a:t>
            </a:r>
            <a:br>
              <a:rPr lang="en" sz="2000" dirty="0"/>
            </a:br>
            <a:r>
              <a:rPr lang="en" sz="2000" dirty="0"/>
              <a:t>(Classification)</a:t>
            </a:r>
            <a:br>
              <a:rPr lang="en" sz="5500" dirty="0"/>
            </a:br>
            <a:endParaRPr sz="3000" b="0" dirty="0"/>
          </a:p>
        </p:txBody>
      </p:sp>
      <p:pic>
        <p:nvPicPr>
          <p:cNvPr id="506" name="Google Shape;506;p36"/>
          <p:cNvPicPr preferRelativeResize="0"/>
          <p:nvPr/>
        </p:nvPicPr>
        <p:blipFill rotWithShape="1">
          <a:blip r:embed="rId3">
            <a:alphaModFix/>
          </a:blip>
          <a:srcRect l="26501" r="22028"/>
          <a:stretch/>
        </p:blipFill>
        <p:spPr>
          <a:xfrm>
            <a:off x="0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507" name="Google Shape;507;p36"/>
          <p:cNvSpPr/>
          <p:nvPr/>
        </p:nvSpPr>
        <p:spPr>
          <a:xfrm flipH="1">
            <a:off x="841394" y="4306100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6"/>
          <p:cNvSpPr/>
          <p:nvPr/>
        </p:nvSpPr>
        <p:spPr>
          <a:xfrm flipH="1">
            <a:off x="4026" y="4306100"/>
            <a:ext cx="834193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6"/>
          <p:cNvSpPr/>
          <p:nvPr/>
        </p:nvSpPr>
        <p:spPr>
          <a:xfrm flipH="1">
            <a:off x="-12" y="4306100"/>
            <a:ext cx="844681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" name="Google Shape;510;p36"/>
          <p:cNvGrpSpPr/>
          <p:nvPr/>
        </p:nvGrpSpPr>
        <p:grpSpPr>
          <a:xfrm flipH="1">
            <a:off x="841394" y="3467950"/>
            <a:ext cx="844650" cy="838175"/>
            <a:chOff x="513200" y="2286375"/>
            <a:chExt cx="844650" cy="838175"/>
          </a:xfrm>
        </p:grpSpPr>
        <p:sp>
          <p:nvSpPr>
            <p:cNvPr id="511" name="Google Shape;511;p36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36"/>
          <p:cNvSpPr/>
          <p:nvPr/>
        </p:nvSpPr>
        <p:spPr>
          <a:xfrm flipH="1">
            <a:off x="4059" y="3467950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6"/>
          <p:cNvSpPr txBox="1">
            <a:spLocks noGrp="1"/>
          </p:cNvSpPr>
          <p:nvPr>
            <p:ph type="subTitle" idx="1"/>
          </p:nvPr>
        </p:nvSpPr>
        <p:spPr>
          <a:xfrm>
            <a:off x="4778500" y="3791788"/>
            <a:ext cx="2874900" cy="6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HUDSON SYLVESTOR 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(Biomedical Engineering)</a:t>
            </a:r>
            <a:endParaRPr dirty="0"/>
          </a:p>
        </p:txBody>
      </p:sp>
      <p:sp>
        <p:nvSpPr>
          <p:cNvPr id="521" name="Google Shape;521;p36"/>
          <p:cNvSpPr/>
          <p:nvPr/>
        </p:nvSpPr>
        <p:spPr>
          <a:xfrm>
            <a:off x="437488" y="561638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2" name="Google Shape;522;p36"/>
          <p:cNvGrpSpPr/>
          <p:nvPr/>
        </p:nvGrpSpPr>
        <p:grpSpPr>
          <a:xfrm>
            <a:off x="1348863" y="320338"/>
            <a:ext cx="201100" cy="204325"/>
            <a:chOff x="3375338" y="419625"/>
            <a:chExt cx="201100" cy="204325"/>
          </a:xfrm>
        </p:grpSpPr>
        <p:sp>
          <p:nvSpPr>
            <p:cNvPr id="523" name="Google Shape;523;p3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0"/>
          <p:cNvSpPr txBox="1">
            <a:spLocks noGrp="1"/>
          </p:cNvSpPr>
          <p:nvPr>
            <p:ph type="title"/>
          </p:nvPr>
        </p:nvSpPr>
        <p:spPr>
          <a:xfrm>
            <a:off x="664308" y="158694"/>
            <a:ext cx="3641969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Nutshell</a:t>
            </a:r>
            <a:endParaRPr sz="6000" dirty="0"/>
          </a:p>
        </p:txBody>
      </p:sp>
      <p:sp>
        <p:nvSpPr>
          <p:cNvPr id="578" name="Google Shape;578;p40"/>
          <p:cNvSpPr txBox="1">
            <a:spLocks noGrp="1"/>
          </p:cNvSpPr>
          <p:nvPr>
            <p:ph type="subTitle" idx="1"/>
          </p:nvPr>
        </p:nvSpPr>
        <p:spPr>
          <a:xfrm>
            <a:off x="799909" y="845450"/>
            <a:ext cx="4853354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Using Pandas, we import the file(excel) and perform required preprocessing of data </a:t>
            </a:r>
            <a:endParaRPr dirty="0"/>
          </a:p>
        </p:txBody>
      </p:sp>
      <p:sp>
        <p:nvSpPr>
          <p:cNvPr id="2" name="Google Shape;578;p40">
            <a:extLst>
              <a:ext uri="{FF2B5EF4-FFF2-40B4-BE49-F238E27FC236}">
                <a16:creationId xmlns:a16="http://schemas.microsoft.com/office/drawing/2014/main" id="{053EA788-23D1-A4E1-7486-13BB5D716B70}"/>
              </a:ext>
            </a:extLst>
          </p:cNvPr>
          <p:cNvSpPr txBox="1">
            <a:spLocks/>
          </p:cNvSpPr>
          <p:nvPr/>
        </p:nvSpPr>
        <p:spPr>
          <a:xfrm>
            <a:off x="1502428" y="1742370"/>
            <a:ext cx="4853354" cy="6156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pPr marL="0" indent="0"/>
            <a:r>
              <a:rPr lang="en-US" dirty="0"/>
              <a:t>Data Transformation and required feature engineering is performed for valid dataset for training and testing  </a:t>
            </a:r>
          </a:p>
        </p:txBody>
      </p:sp>
      <p:sp>
        <p:nvSpPr>
          <p:cNvPr id="3" name="Google Shape;578;p40">
            <a:extLst>
              <a:ext uri="{FF2B5EF4-FFF2-40B4-BE49-F238E27FC236}">
                <a16:creationId xmlns:a16="http://schemas.microsoft.com/office/drawing/2014/main" id="{E3530DDA-F608-C96B-57BC-9DA90546D586}"/>
              </a:ext>
            </a:extLst>
          </p:cNvPr>
          <p:cNvSpPr txBox="1">
            <a:spLocks/>
          </p:cNvSpPr>
          <p:nvPr/>
        </p:nvSpPr>
        <p:spPr>
          <a:xfrm>
            <a:off x="2562421" y="3503870"/>
            <a:ext cx="4853354" cy="6156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pPr marL="0" indent="0"/>
            <a:r>
              <a:rPr lang="en-US" dirty="0"/>
              <a:t>With an appropriate ML Algorithm model is built and tuned. Model is trained and tested</a:t>
            </a:r>
          </a:p>
        </p:txBody>
      </p:sp>
      <p:grpSp>
        <p:nvGrpSpPr>
          <p:cNvPr id="5" name="Google Shape;1350;p71">
            <a:extLst>
              <a:ext uri="{FF2B5EF4-FFF2-40B4-BE49-F238E27FC236}">
                <a16:creationId xmlns:a16="http://schemas.microsoft.com/office/drawing/2014/main" id="{74006AFC-B14F-F412-8FC7-663048DECDEC}"/>
              </a:ext>
            </a:extLst>
          </p:cNvPr>
          <p:cNvGrpSpPr/>
          <p:nvPr/>
        </p:nvGrpSpPr>
        <p:grpSpPr>
          <a:xfrm rot="5400000">
            <a:off x="2209927" y="1540215"/>
            <a:ext cx="184984" cy="160371"/>
            <a:chOff x="5037700" y="2430325"/>
            <a:chExt cx="75950" cy="65850"/>
          </a:xfrm>
        </p:grpSpPr>
        <p:sp>
          <p:nvSpPr>
            <p:cNvPr id="6" name="Google Shape;1351;p71">
              <a:extLst>
                <a:ext uri="{FF2B5EF4-FFF2-40B4-BE49-F238E27FC236}">
                  <a16:creationId xmlns:a16="http://schemas.microsoft.com/office/drawing/2014/main" id="{1832F750-21F5-84E4-C778-58EAEC74E13F}"/>
                </a:ext>
              </a:extLst>
            </p:cNvPr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52;p71">
              <a:extLst>
                <a:ext uri="{FF2B5EF4-FFF2-40B4-BE49-F238E27FC236}">
                  <a16:creationId xmlns:a16="http://schemas.microsoft.com/office/drawing/2014/main" id="{56C2DC9F-AF67-46A7-E3DC-1EDE3752D7F3}"/>
                </a:ext>
              </a:extLst>
            </p:cNvPr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350;p71">
            <a:extLst>
              <a:ext uri="{FF2B5EF4-FFF2-40B4-BE49-F238E27FC236}">
                <a16:creationId xmlns:a16="http://schemas.microsoft.com/office/drawing/2014/main" id="{949FE047-6C36-1BF5-DF26-A0221FE085C1}"/>
              </a:ext>
            </a:extLst>
          </p:cNvPr>
          <p:cNvGrpSpPr/>
          <p:nvPr/>
        </p:nvGrpSpPr>
        <p:grpSpPr>
          <a:xfrm rot="5400000">
            <a:off x="3053908" y="2397029"/>
            <a:ext cx="184984" cy="160371"/>
            <a:chOff x="5037700" y="2430325"/>
            <a:chExt cx="75950" cy="65850"/>
          </a:xfrm>
        </p:grpSpPr>
        <p:sp>
          <p:nvSpPr>
            <p:cNvPr id="10" name="Google Shape;1351;p71">
              <a:extLst>
                <a:ext uri="{FF2B5EF4-FFF2-40B4-BE49-F238E27FC236}">
                  <a16:creationId xmlns:a16="http://schemas.microsoft.com/office/drawing/2014/main" id="{526E6A81-BCA7-CC93-059D-31D143A344F0}"/>
                </a:ext>
              </a:extLst>
            </p:cNvPr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52;p71">
              <a:extLst>
                <a:ext uri="{FF2B5EF4-FFF2-40B4-BE49-F238E27FC236}">
                  <a16:creationId xmlns:a16="http://schemas.microsoft.com/office/drawing/2014/main" id="{39B209C9-1589-4626-5D3B-2413D03149C2}"/>
                </a:ext>
              </a:extLst>
            </p:cNvPr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350;p71">
            <a:extLst>
              <a:ext uri="{FF2B5EF4-FFF2-40B4-BE49-F238E27FC236}">
                <a16:creationId xmlns:a16="http://schemas.microsoft.com/office/drawing/2014/main" id="{0B076820-4243-416E-3B87-F80F72401568}"/>
              </a:ext>
            </a:extLst>
          </p:cNvPr>
          <p:cNvGrpSpPr/>
          <p:nvPr/>
        </p:nvGrpSpPr>
        <p:grpSpPr>
          <a:xfrm rot="5400000">
            <a:off x="3836612" y="3282187"/>
            <a:ext cx="184984" cy="160371"/>
            <a:chOff x="5037700" y="2430325"/>
            <a:chExt cx="75950" cy="65850"/>
          </a:xfrm>
        </p:grpSpPr>
        <p:sp>
          <p:nvSpPr>
            <p:cNvPr id="15" name="Google Shape;1351;p71">
              <a:extLst>
                <a:ext uri="{FF2B5EF4-FFF2-40B4-BE49-F238E27FC236}">
                  <a16:creationId xmlns:a16="http://schemas.microsoft.com/office/drawing/2014/main" id="{52AA2564-2D76-F3AD-8FCA-0AB032328E9E}"/>
                </a:ext>
              </a:extLst>
            </p:cNvPr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52;p71">
              <a:extLst>
                <a:ext uri="{FF2B5EF4-FFF2-40B4-BE49-F238E27FC236}">
                  <a16:creationId xmlns:a16="http://schemas.microsoft.com/office/drawing/2014/main" id="{13E0F2B5-33B1-2D30-B00B-6ED4151B69B5}"/>
                </a:ext>
              </a:extLst>
            </p:cNvPr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578;p40">
            <a:extLst>
              <a:ext uri="{FF2B5EF4-FFF2-40B4-BE49-F238E27FC236}">
                <a16:creationId xmlns:a16="http://schemas.microsoft.com/office/drawing/2014/main" id="{D3EFF12D-6177-5081-4DE2-7257EB71E9F8}"/>
              </a:ext>
            </a:extLst>
          </p:cNvPr>
          <p:cNvSpPr txBox="1">
            <a:spLocks/>
          </p:cNvSpPr>
          <p:nvPr/>
        </p:nvSpPr>
        <p:spPr>
          <a:xfrm>
            <a:off x="2045660" y="2598854"/>
            <a:ext cx="4853354" cy="6156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Spartan"/>
              <a:buNone/>
              <a:defRPr sz="1600" b="0" i="0" u="none" strike="noStrike" cap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pPr marL="0" indent="0"/>
            <a:r>
              <a:rPr lang="en-US"/>
              <a:t>Plotly is used for extensive data visualization</a:t>
            </a:r>
          </a:p>
          <a:p>
            <a:pPr marL="0" indent="0"/>
            <a:r>
              <a:rPr lang="en-US"/>
              <a:t>And to find correlation between features.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2"/>
          <p:cNvSpPr/>
          <p:nvPr/>
        </p:nvSpPr>
        <p:spPr>
          <a:xfrm flipH="1">
            <a:off x="1513850" y="843900"/>
            <a:ext cx="6116400" cy="3455700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42"/>
          <p:cNvSpPr txBox="1">
            <a:spLocks noGrp="1"/>
          </p:cNvSpPr>
          <p:nvPr>
            <p:ph type="title"/>
          </p:nvPr>
        </p:nvSpPr>
        <p:spPr>
          <a:xfrm>
            <a:off x="164240" y="154975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 IDE</a:t>
            </a:r>
            <a:endParaRPr dirty="0"/>
          </a:p>
        </p:txBody>
      </p:sp>
      <p:sp>
        <p:nvSpPr>
          <p:cNvPr id="597" name="Google Shape;597;p42"/>
          <p:cNvSpPr txBox="1">
            <a:spLocks noGrp="1"/>
          </p:cNvSpPr>
          <p:nvPr>
            <p:ph type="subTitle" idx="1"/>
          </p:nvPr>
        </p:nvSpPr>
        <p:spPr>
          <a:xfrm>
            <a:off x="2036250" y="1507958"/>
            <a:ext cx="5071500" cy="21275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rgbClr val="FF0000"/>
                </a:solidFill>
              </a:rPr>
              <a:t>Integrated Development and Learning Environment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/>
              <a:t>that comes bundled with any Python installation and gives you an interactive interpreter experience.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/>
              <a:t>It allows you to edit, run, and debug Python code in a simple Python shell and code editor environment, making it great for beginners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dirty="0"/>
              <a:t>Visual Studio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	</a:t>
            </a:r>
            <a:r>
              <a:rPr lang="en-US" dirty="0">
                <a:solidFill>
                  <a:srgbClr val="FF0000"/>
                </a:solidFill>
              </a:rPr>
              <a:t> – Virtual environment for coding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2"/>
          <p:cNvSpPr/>
          <p:nvPr/>
        </p:nvSpPr>
        <p:spPr>
          <a:xfrm flipH="1">
            <a:off x="1513849" y="843900"/>
            <a:ext cx="6168673" cy="4032900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42"/>
          <p:cNvSpPr txBox="1">
            <a:spLocks noGrp="1"/>
          </p:cNvSpPr>
          <p:nvPr>
            <p:ph type="title"/>
          </p:nvPr>
        </p:nvSpPr>
        <p:spPr>
          <a:xfrm>
            <a:off x="164240" y="154975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Packages required:</a:t>
            </a:r>
            <a:endParaRPr dirty="0"/>
          </a:p>
        </p:txBody>
      </p:sp>
      <p:sp>
        <p:nvSpPr>
          <p:cNvPr id="597" name="Google Shape;597;p42"/>
          <p:cNvSpPr txBox="1">
            <a:spLocks noGrp="1"/>
          </p:cNvSpPr>
          <p:nvPr>
            <p:ph type="subTitle" idx="1"/>
          </p:nvPr>
        </p:nvSpPr>
        <p:spPr>
          <a:xfrm>
            <a:off x="1993286" y="928311"/>
            <a:ext cx="5636865" cy="38640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np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pandas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pd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seaborn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sns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model_selection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train_test_split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ensemble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RandomForestClassifier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ensemble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AdaBoostClassifier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DecisionTreeClassifier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linear_model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LogisticRegression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neighbors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KNeighborsClassifier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tree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matplotlib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pyplot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metrics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accuracy_score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precision_score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recall_score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f1_score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preprocessing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4EC9B0"/>
                </a:solidFill>
                <a:latin typeface="Consolas" panose="020B0609020204030204" pitchFamily="49" charset="0"/>
              </a:rPr>
              <a:t>OnehotEncoder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preprocessing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StandardScaler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imblearn</a:t>
            </a:r>
            <a:r>
              <a:rPr lang="en-US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over_sampling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SMOTE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067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CCC4-A13F-C91E-6D7B-BED54A1BB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354" y="246570"/>
            <a:ext cx="2901408" cy="531900"/>
          </a:xfrm>
        </p:spPr>
        <p:txBody>
          <a:bodyPr/>
          <a:lstStyle/>
          <a:p>
            <a:r>
              <a:rPr lang="en-US" dirty="0"/>
              <a:t>Major steps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1EFBA9-7DAB-5BE3-2AD3-69C55D456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9980" y="1057730"/>
            <a:ext cx="6076336" cy="2526127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FF0000"/>
                </a:solidFill>
                <a:effectLst/>
                <a:latin typeface="-apple-system"/>
              </a:rPr>
              <a:t>Handle Missing Values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-apple-system"/>
              </a:rPr>
              <a:t>Feature Engineering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FF0000"/>
                </a:solidFill>
                <a:effectLst/>
                <a:latin typeface="-apple-system"/>
              </a:rPr>
              <a:t>Encode categorical variables using suitable techniques.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-apple-system"/>
              </a:rPr>
              <a:t>Onehot</a:t>
            </a:r>
            <a:r>
              <a:rPr lang="en-US" b="0" i="0" dirty="0">
                <a:solidFill>
                  <a:schemeClr val="tx2"/>
                </a:solidFill>
                <a:effectLst/>
                <a:latin typeface="-apple-system"/>
              </a:rPr>
              <a:t> Encoding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FFFF00"/>
                </a:solidFill>
                <a:effectLst/>
                <a:latin typeface="-apple-system"/>
              </a:rPr>
              <a:t>Exploratory Data Analysis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-apple-system"/>
              </a:rPr>
              <a:t>Model training</a:t>
            </a:r>
            <a:endParaRPr lang="en-US" b="0" i="0" dirty="0">
              <a:solidFill>
                <a:schemeClr val="tx2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  <a:latin typeface="-apple-system"/>
              </a:rPr>
              <a:t>Oversampling</a:t>
            </a:r>
            <a:r>
              <a:rPr lang="en-US" b="0" i="0" dirty="0">
                <a:solidFill>
                  <a:srgbClr val="FFFF00"/>
                </a:solidFill>
                <a:effectLst/>
                <a:latin typeface="-apple-system"/>
              </a:rPr>
              <a:t>/Scaling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>
                    <a:lumMod val="40000"/>
                    <a:lumOff val="60000"/>
                  </a:schemeClr>
                </a:solidFill>
                <a:effectLst/>
                <a:latin typeface="-apple-system"/>
              </a:rPr>
              <a:t>Choose regression models suitable for predicting continuous values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>
                    <a:lumMod val="40000"/>
                    <a:lumOff val="60000"/>
                  </a:schemeClr>
                </a:solidFill>
                <a:effectLst/>
                <a:latin typeface="-apple-system"/>
              </a:rPr>
              <a:t>Model Evaluation – </a:t>
            </a:r>
            <a:r>
              <a:rPr lang="en-US" b="0" i="0" dirty="0" err="1">
                <a:solidFill>
                  <a:schemeClr val="accent1"/>
                </a:solidFill>
                <a:effectLst/>
                <a:highlight>
                  <a:srgbClr val="800080"/>
                </a:highlight>
                <a:latin typeface="-apple-system"/>
              </a:rPr>
              <a:t>RandomForest</a:t>
            </a:r>
            <a:r>
              <a:rPr lang="en-US" b="0" i="0" dirty="0">
                <a:solidFill>
                  <a:schemeClr val="accent1"/>
                </a:solidFill>
                <a:effectLst/>
                <a:latin typeface="-apple-system"/>
              </a:rPr>
              <a:t>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>
                    <a:lumMod val="40000"/>
                    <a:lumOff val="60000"/>
                  </a:schemeClr>
                </a:solidFill>
                <a:effectLst/>
                <a:latin typeface="-apple-system"/>
              </a:rPr>
              <a:t>Fine-tune Hyperparameters</a:t>
            </a:r>
            <a:endParaRPr lang="en-US" b="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434262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>
          <a:extLst>
            <a:ext uri="{FF2B5EF4-FFF2-40B4-BE49-F238E27FC236}">
              <a16:creationId xmlns:a16="http://schemas.microsoft.com/office/drawing/2014/main" id="{0A3B0AF8-D617-01CE-E2ED-57654F604D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53EBAE-7319-C61F-2826-3A9FAD0BD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105" y="320829"/>
            <a:ext cx="3701895" cy="638913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Random Forest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140E7DE-AB7B-5877-0101-DDE7977BBB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1102" y="1140551"/>
            <a:ext cx="7682569" cy="193899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9144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A random forest is a meta estimator that fits a number of decision tree regressors on various sub-samples of the dataset and uses averaging to improve the predictive accuracy and control over-fitting. Trees in the forest use the best split strategy, i.e. equivalent to passing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SFMono-Regular"/>
              </a:rPr>
              <a:t>splitter="best"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 to the underlying 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rgbClr val="2878A2"/>
                </a:solidFill>
                <a:effectLst/>
                <a:latin typeface="SFMono-Regular"/>
                <a:hlinkClick r:id="rId3" tooltip="sklearn.tree.DecisionTreeRegressor"/>
              </a:rPr>
              <a:t>DecisionTreeRegressor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. The sub-sample size is controlled with the 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SFMono-Regular"/>
              </a:rPr>
              <a:t>max_samples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 parameter if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SFMono-Regular"/>
              </a:rPr>
              <a:t>bootstrap=True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 (default), otherwise the whole dataset is used to build each tree.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For a comparison between tree-based ensemble models see the example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878A2"/>
                </a:solidFill>
                <a:effectLst/>
                <a:latin typeface="-apple-system"/>
                <a:hlinkClick r:id="rId4"/>
              </a:rPr>
              <a:t>Comparing Random Forests and Histogram Gradient Boosting models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.</a:t>
            </a:r>
            <a:endParaRPr lang="en-US" altLang="en-US" sz="600" dirty="0"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-apple-system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Parameters:    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n_estimators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  </a:t>
            </a:r>
            <a:r>
              <a:rPr kumimoji="0" lang="en-US" altLang="en-US" sz="1200" b="1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int, default=100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rgbClr val="212529"/>
              </a:solidFill>
              <a:effectLst/>
              <a:latin typeface="-apple-system"/>
            </a:endParaRPr>
          </a:p>
          <a:p>
            <a:pPr marL="914400" marR="0" lvl="2" indent="-9144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-apple-system"/>
              </a:rPr>
              <a:t>The number of trees in the forest.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D95F78FC-D8BE-9ED8-6D82-B66A0E1BE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671" y="2318777"/>
            <a:ext cx="4495691" cy="2347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6134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C2ABC0-364B-6A69-812F-6904105C8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22" y="1729350"/>
            <a:ext cx="6558329" cy="1684800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Lets </a:t>
            </a:r>
            <a:r>
              <a:rPr lang="en-US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jumppp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 into the project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64"/>
          <p:cNvSpPr txBox="1">
            <a:spLocks noGrp="1"/>
          </p:cNvSpPr>
          <p:nvPr>
            <p:ph type="subTitle" idx="1"/>
          </p:nvPr>
        </p:nvSpPr>
        <p:spPr>
          <a:xfrm>
            <a:off x="4572000" y="1706450"/>
            <a:ext cx="38568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</p:txBody>
      </p:sp>
      <p:sp>
        <p:nvSpPr>
          <p:cNvPr id="1110" name="Google Shape;1110;p64"/>
          <p:cNvSpPr txBox="1">
            <a:spLocks noGrp="1"/>
          </p:cNvSpPr>
          <p:nvPr>
            <p:ph type="subTitle" idx="2"/>
          </p:nvPr>
        </p:nvSpPr>
        <p:spPr>
          <a:xfrm>
            <a:off x="5524900" y="2319500"/>
            <a:ext cx="2904000" cy="6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3"/>
              </a:rPr>
              <a:t>31sylvestor01@gmail.com</a:t>
            </a:r>
            <a:endParaRPr lang="en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759827613</a:t>
            </a:r>
            <a:endParaRPr dirty="0"/>
          </a:p>
        </p:txBody>
      </p:sp>
      <p:sp>
        <p:nvSpPr>
          <p:cNvPr id="1111" name="Google Shape;1111;p64"/>
          <p:cNvSpPr txBox="1">
            <a:spLocks noGrp="1"/>
          </p:cNvSpPr>
          <p:nvPr>
            <p:ph type="title"/>
          </p:nvPr>
        </p:nvSpPr>
        <p:spPr>
          <a:xfrm>
            <a:off x="2646100" y="357200"/>
            <a:ext cx="5782800" cy="11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112" name="Google Shape;1112;p64"/>
          <p:cNvSpPr/>
          <p:nvPr/>
        </p:nvSpPr>
        <p:spPr>
          <a:xfrm>
            <a:off x="6901658" y="3282837"/>
            <a:ext cx="136380" cy="293839"/>
          </a:xfrm>
          <a:custGeom>
            <a:avLst/>
            <a:gdLst/>
            <a:ahLst/>
            <a:cxnLst/>
            <a:rect l="l" t="t" r="r" b="b"/>
            <a:pathLst>
              <a:path w="25116" h="54114" extrusionOk="0">
                <a:moveTo>
                  <a:pt x="5594" y="27285"/>
                </a:moveTo>
                <a:lnTo>
                  <a:pt x="5594" y="53428"/>
                </a:lnTo>
                <a:cubicBezTo>
                  <a:pt x="5594" y="53771"/>
                  <a:pt x="5936" y="54113"/>
                  <a:pt x="6279" y="54113"/>
                </a:cubicBezTo>
                <a:lnTo>
                  <a:pt x="15983" y="54113"/>
                </a:lnTo>
                <a:cubicBezTo>
                  <a:pt x="16325" y="53999"/>
                  <a:pt x="16554" y="53771"/>
                  <a:pt x="16554" y="53428"/>
                </a:cubicBezTo>
                <a:lnTo>
                  <a:pt x="16554" y="26829"/>
                </a:lnTo>
                <a:lnTo>
                  <a:pt x="23746" y="26829"/>
                </a:lnTo>
                <a:cubicBezTo>
                  <a:pt x="23974" y="26715"/>
                  <a:pt x="24317" y="26600"/>
                  <a:pt x="24431" y="26258"/>
                </a:cubicBezTo>
                <a:lnTo>
                  <a:pt x="25002" y="18267"/>
                </a:lnTo>
                <a:cubicBezTo>
                  <a:pt x="25116" y="17924"/>
                  <a:pt x="24773" y="17467"/>
                  <a:pt x="24431" y="17467"/>
                </a:cubicBezTo>
                <a:lnTo>
                  <a:pt x="16554" y="17467"/>
                </a:lnTo>
                <a:lnTo>
                  <a:pt x="16554" y="11874"/>
                </a:lnTo>
                <a:cubicBezTo>
                  <a:pt x="16554" y="10504"/>
                  <a:pt x="17695" y="9476"/>
                  <a:pt x="18951" y="9476"/>
                </a:cubicBezTo>
                <a:lnTo>
                  <a:pt x="24431" y="9476"/>
                </a:lnTo>
                <a:cubicBezTo>
                  <a:pt x="24773" y="9476"/>
                  <a:pt x="25116" y="9134"/>
                  <a:pt x="25116" y="8677"/>
                </a:cubicBezTo>
                <a:lnTo>
                  <a:pt x="25116" y="686"/>
                </a:lnTo>
                <a:cubicBezTo>
                  <a:pt x="25116" y="343"/>
                  <a:pt x="24773" y="1"/>
                  <a:pt x="24431" y="1"/>
                </a:cubicBezTo>
                <a:lnTo>
                  <a:pt x="15298" y="1"/>
                </a:lnTo>
                <a:cubicBezTo>
                  <a:pt x="9932" y="1"/>
                  <a:pt x="5594" y="4339"/>
                  <a:pt x="5594" y="9704"/>
                </a:cubicBezTo>
                <a:lnTo>
                  <a:pt x="5594" y="17467"/>
                </a:lnTo>
                <a:lnTo>
                  <a:pt x="685" y="17467"/>
                </a:lnTo>
                <a:cubicBezTo>
                  <a:pt x="342" y="17467"/>
                  <a:pt x="0" y="17696"/>
                  <a:pt x="0" y="18152"/>
                </a:cubicBezTo>
                <a:lnTo>
                  <a:pt x="0" y="26144"/>
                </a:lnTo>
                <a:cubicBezTo>
                  <a:pt x="0" y="26486"/>
                  <a:pt x="342" y="26829"/>
                  <a:pt x="685" y="26829"/>
                </a:cubicBezTo>
                <a:lnTo>
                  <a:pt x="5594" y="268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64"/>
          <p:cNvSpPr/>
          <p:nvPr/>
        </p:nvSpPr>
        <p:spPr>
          <a:xfrm>
            <a:off x="7446467" y="3282736"/>
            <a:ext cx="294712" cy="294095"/>
          </a:xfrm>
          <a:custGeom>
            <a:avLst/>
            <a:gdLst/>
            <a:ahLst/>
            <a:cxnLst/>
            <a:rect l="l" t="t" r="r" b="b"/>
            <a:pathLst>
              <a:path w="55371" h="55255" extrusionOk="0">
                <a:moveTo>
                  <a:pt x="42355" y="9704"/>
                </a:moveTo>
                <a:cubicBezTo>
                  <a:pt x="38131" y="9704"/>
                  <a:pt x="38131" y="15983"/>
                  <a:pt x="42355" y="15983"/>
                </a:cubicBezTo>
                <a:cubicBezTo>
                  <a:pt x="44068" y="15983"/>
                  <a:pt x="45552" y="14613"/>
                  <a:pt x="45552" y="12900"/>
                </a:cubicBezTo>
                <a:cubicBezTo>
                  <a:pt x="45552" y="11188"/>
                  <a:pt x="44068" y="9704"/>
                  <a:pt x="42355" y="9704"/>
                </a:cubicBezTo>
                <a:close/>
                <a:moveTo>
                  <a:pt x="26913" y="18532"/>
                </a:moveTo>
                <a:cubicBezTo>
                  <a:pt x="27299" y="18532"/>
                  <a:pt x="27690" y="18557"/>
                  <a:pt x="28085" y="18608"/>
                </a:cubicBezTo>
                <a:cubicBezTo>
                  <a:pt x="32880" y="18608"/>
                  <a:pt x="36761" y="22490"/>
                  <a:pt x="36647" y="27285"/>
                </a:cubicBezTo>
                <a:cubicBezTo>
                  <a:pt x="36647" y="31965"/>
                  <a:pt x="32766" y="35847"/>
                  <a:pt x="28085" y="35847"/>
                </a:cubicBezTo>
                <a:cubicBezTo>
                  <a:pt x="27699" y="35897"/>
                  <a:pt x="27317" y="35922"/>
                  <a:pt x="26940" y="35922"/>
                </a:cubicBezTo>
                <a:cubicBezTo>
                  <a:pt x="22187" y="35922"/>
                  <a:pt x="18267" y="32036"/>
                  <a:pt x="18267" y="27171"/>
                </a:cubicBezTo>
                <a:cubicBezTo>
                  <a:pt x="18267" y="22314"/>
                  <a:pt x="22172" y="18532"/>
                  <a:pt x="26913" y="18532"/>
                </a:cubicBezTo>
                <a:close/>
                <a:moveTo>
                  <a:pt x="28085" y="13699"/>
                </a:moveTo>
                <a:cubicBezTo>
                  <a:pt x="16212" y="13699"/>
                  <a:pt x="10161" y="28084"/>
                  <a:pt x="18495" y="36532"/>
                </a:cubicBezTo>
                <a:cubicBezTo>
                  <a:pt x="21256" y="39330"/>
                  <a:pt x="24651" y="40580"/>
                  <a:pt x="27979" y="40580"/>
                </a:cubicBezTo>
                <a:cubicBezTo>
                  <a:pt x="34834" y="40580"/>
                  <a:pt x="41403" y="35277"/>
                  <a:pt x="41556" y="27285"/>
                </a:cubicBezTo>
                <a:cubicBezTo>
                  <a:pt x="41556" y="19864"/>
                  <a:pt x="35506" y="13699"/>
                  <a:pt x="28085" y="13699"/>
                </a:cubicBezTo>
                <a:close/>
                <a:moveTo>
                  <a:pt x="38702" y="5480"/>
                </a:moveTo>
                <a:cubicBezTo>
                  <a:pt x="44867" y="5480"/>
                  <a:pt x="49890" y="10503"/>
                  <a:pt x="49890" y="16782"/>
                </a:cubicBezTo>
                <a:lnTo>
                  <a:pt x="49890" y="38587"/>
                </a:lnTo>
                <a:cubicBezTo>
                  <a:pt x="49890" y="44751"/>
                  <a:pt x="44867" y="49889"/>
                  <a:pt x="38702" y="49889"/>
                </a:cubicBezTo>
                <a:lnTo>
                  <a:pt x="16669" y="49889"/>
                </a:lnTo>
                <a:cubicBezTo>
                  <a:pt x="10390" y="49889"/>
                  <a:pt x="5367" y="44751"/>
                  <a:pt x="5367" y="38587"/>
                </a:cubicBezTo>
                <a:lnTo>
                  <a:pt x="5367" y="16782"/>
                </a:lnTo>
                <a:cubicBezTo>
                  <a:pt x="5367" y="10503"/>
                  <a:pt x="10390" y="5480"/>
                  <a:pt x="16669" y="5480"/>
                </a:cubicBezTo>
                <a:close/>
                <a:moveTo>
                  <a:pt x="16555" y="0"/>
                </a:moveTo>
                <a:cubicBezTo>
                  <a:pt x="7422" y="0"/>
                  <a:pt x="1" y="7306"/>
                  <a:pt x="115" y="16439"/>
                </a:cubicBezTo>
                <a:lnTo>
                  <a:pt x="115" y="38815"/>
                </a:lnTo>
                <a:cubicBezTo>
                  <a:pt x="115" y="47948"/>
                  <a:pt x="7422" y="55254"/>
                  <a:pt x="16555" y="55254"/>
                </a:cubicBezTo>
                <a:lnTo>
                  <a:pt x="38931" y="55254"/>
                </a:lnTo>
                <a:cubicBezTo>
                  <a:pt x="47949" y="55140"/>
                  <a:pt x="55256" y="47834"/>
                  <a:pt x="55370" y="38815"/>
                </a:cubicBezTo>
                <a:lnTo>
                  <a:pt x="55370" y="16439"/>
                </a:lnTo>
                <a:cubicBezTo>
                  <a:pt x="55370" y="7421"/>
                  <a:pt x="47949" y="0"/>
                  <a:pt x="3893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64"/>
          <p:cNvSpPr/>
          <p:nvPr/>
        </p:nvSpPr>
        <p:spPr>
          <a:xfrm>
            <a:off x="8071550" y="3282752"/>
            <a:ext cx="274090" cy="273451"/>
          </a:xfrm>
          <a:custGeom>
            <a:avLst/>
            <a:gdLst/>
            <a:ahLst/>
            <a:cxnLst/>
            <a:rect l="l" t="t" r="r" b="b"/>
            <a:pathLst>
              <a:path w="49319" h="49204" extrusionOk="0">
                <a:moveTo>
                  <a:pt x="5937" y="0"/>
                </a:moveTo>
                <a:cubicBezTo>
                  <a:pt x="2740" y="0"/>
                  <a:pt x="115" y="2626"/>
                  <a:pt x="115" y="5822"/>
                </a:cubicBezTo>
                <a:cubicBezTo>
                  <a:pt x="0" y="9133"/>
                  <a:pt x="2626" y="11873"/>
                  <a:pt x="5937" y="11873"/>
                </a:cubicBezTo>
                <a:cubicBezTo>
                  <a:pt x="9248" y="11873"/>
                  <a:pt x="11988" y="9133"/>
                  <a:pt x="11988" y="5822"/>
                </a:cubicBezTo>
                <a:cubicBezTo>
                  <a:pt x="11873" y="2626"/>
                  <a:pt x="9248" y="0"/>
                  <a:pt x="5937" y="0"/>
                </a:cubicBezTo>
                <a:close/>
                <a:moveTo>
                  <a:pt x="800" y="16325"/>
                </a:moveTo>
                <a:lnTo>
                  <a:pt x="800" y="49204"/>
                </a:lnTo>
                <a:lnTo>
                  <a:pt x="11074" y="49204"/>
                </a:lnTo>
                <a:lnTo>
                  <a:pt x="11074" y="16325"/>
                </a:lnTo>
                <a:close/>
                <a:moveTo>
                  <a:pt x="36787" y="15521"/>
                </a:moveTo>
                <a:cubicBezTo>
                  <a:pt x="32910" y="15521"/>
                  <a:pt x="29289" y="17557"/>
                  <a:pt x="27400" y="20892"/>
                </a:cubicBezTo>
                <a:lnTo>
                  <a:pt x="27171" y="20892"/>
                </a:lnTo>
                <a:lnTo>
                  <a:pt x="27171" y="16325"/>
                </a:lnTo>
                <a:lnTo>
                  <a:pt x="17467" y="16325"/>
                </a:lnTo>
                <a:lnTo>
                  <a:pt x="17467" y="49204"/>
                </a:lnTo>
                <a:lnTo>
                  <a:pt x="27628" y="49204"/>
                </a:lnTo>
                <a:lnTo>
                  <a:pt x="27628" y="32993"/>
                </a:lnTo>
                <a:cubicBezTo>
                  <a:pt x="27628" y="28655"/>
                  <a:pt x="28541" y="24545"/>
                  <a:pt x="33793" y="24545"/>
                </a:cubicBezTo>
                <a:cubicBezTo>
                  <a:pt x="39044" y="24545"/>
                  <a:pt x="39044" y="29454"/>
                  <a:pt x="39044" y="33221"/>
                </a:cubicBezTo>
                <a:lnTo>
                  <a:pt x="39044" y="49204"/>
                </a:lnTo>
                <a:lnTo>
                  <a:pt x="49319" y="49204"/>
                </a:lnTo>
                <a:lnTo>
                  <a:pt x="49319" y="31166"/>
                </a:lnTo>
                <a:cubicBezTo>
                  <a:pt x="49319" y="22262"/>
                  <a:pt x="47492" y="15526"/>
                  <a:pt x="37103" y="15526"/>
                </a:cubicBezTo>
                <a:cubicBezTo>
                  <a:pt x="36998" y="15523"/>
                  <a:pt x="36892" y="15521"/>
                  <a:pt x="36787" y="155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64"/>
          <p:cNvSpPr/>
          <p:nvPr/>
        </p:nvSpPr>
        <p:spPr>
          <a:xfrm>
            <a:off x="6749651" y="3209578"/>
            <a:ext cx="440400" cy="440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64"/>
          <p:cNvSpPr/>
          <p:nvPr/>
        </p:nvSpPr>
        <p:spPr>
          <a:xfrm>
            <a:off x="7373613" y="3209578"/>
            <a:ext cx="440400" cy="440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64"/>
          <p:cNvSpPr/>
          <p:nvPr/>
        </p:nvSpPr>
        <p:spPr>
          <a:xfrm>
            <a:off x="7988400" y="3209578"/>
            <a:ext cx="440400" cy="440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mpany Profile by Slidesgo">
  <a:themeElements>
    <a:clrScheme name="Simple Light">
      <a:dk1>
        <a:srgbClr val="10092D"/>
      </a:dk1>
      <a:lt1>
        <a:srgbClr val="0084FF"/>
      </a:lt1>
      <a:dk2>
        <a:srgbClr val="00FFD5"/>
      </a:dk2>
      <a:lt2>
        <a:srgbClr val="FAFAFA"/>
      </a:lt2>
      <a:accent1>
        <a:srgbClr val="FAFAF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430</Words>
  <Application>Microsoft Office PowerPoint</Application>
  <PresentationFormat>On-screen Show (16:9)</PresentationFormat>
  <Paragraphs>53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Consolas</vt:lpstr>
      <vt:lpstr>Arial</vt:lpstr>
      <vt:lpstr>Courier New</vt:lpstr>
      <vt:lpstr>Righteous</vt:lpstr>
      <vt:lpstr>-apple-system</vt:lpstr>
      <vt:lpstr>Spartan</vt:lpstr>
      <vt:lpstr>SFMono-Regular</vt:lpstr>
      <vt:lpstr>Data Science Company Profile by Slidesgo</vt:lpstr>
      <vt:lpstr>DATA SCIENCE  Financial Risk Detection (Classification) </vt:lpstr>
      <vt:lpstr>Nutshell</vt:lpstr>
      <vt:lpstr>Python IDE</vt:lpstr>
      <vt:lpstr>Packages required:</vt:lpstr>
      <vt:lpstr>Major steps</vt:lpstr>
      <vt:lpstr>Random Forest</vt:lpstr>
      <vt:lpstr>Lets jumppp into the project 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 Youtube Data Harvesting and Warehousing </dc:title>
  <cp:lastModifiedBy>HUDSON SYLVESTOR A</cp:lastModifiedBy>
  <cp:revision>9</cp:revision>
  <dcterms:modified xsi:type="dcterms:W3CDTF">2024-03-08T07:38:49Z</dcterms:modified>
</cp:coreProperties>
</file>